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577" r:id="rId2"/>
    <p:sldId id="596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13" d="100"/>
          <a:sy n="113" d="100"/>
        </p:scale>
        <p:origin x="8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7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26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7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48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1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8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34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2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9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3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4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1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3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0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br>
              <a:rPr lang="en-US" sz="4000" i="0" dirty="0">
                <a:solidFill>
                  <a:schemeClr val="bg1"/>
                </a:solidFill>
              </a:rPr>
            </a:b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br>
              <a:rPr lang="en-US" i="0" dirty="0">
                <a:solidFill>
                  <a:schemeClr val="bg1"/>
                </a:solidFill>
              </a:rPr>
            </a:br>
            <a:br>
              <a:rPr lang="en-US" i="0" dirty="0">
                <a:solidFill>
                  <a:schemeClr val="bg1"/>
                </a:solidFill>
              </a:rPr>
            </a:b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FEA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4264"/>
            <a:ext cx="1895238" cy="2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75" y="2835822"/>
            <a:ext cx="4535944" cy="3446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954" y="1247111"/>
            <a:ext cx="2514286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5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Optimization Parameters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0895" y="2435382"/>
            <a:ext cx="2704908" cy="561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Target safety factor of 5.0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9386" y="2904653"/>
            <a:ext cx="1787669" cy="561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Keep fixed faces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8" y="1415127"/>
            <a:ext cx="2076190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Optimization Result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31" y="1557195"/>
            <a:ext cx="3482751" cy="2886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01550"/>
            <a:ext cx="2342857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Loads?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6" y="1312753"/>
            <a:ext cx="3206661" cy="285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73" y="1104523"/>
            <a:ext cx="3412522" cy="2606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6" y="4258497"/>
            <a:ext cx="4121045" cy="196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49" y="4191754"/>
            <a:ext cx="2736213" cy="20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Combined loading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35" y="1294646"/>
            <a:ext cx="4692654" cy="43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Optimization Result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04" y="1556796"/>
            <a:ext cx="2352381" cy="20095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42361" y="2898799"/>
            <a:ext cx="851026" cy="62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Optimization Parameters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3462" y="2243750"/>
            <a:ext cx="1999265" cy="561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Smoothening to 1.0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3" y="4104831"/>
            <a:ext cx="2580952" cy="19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23" y="1364630"/>
            <a:ext cx="2028571" cy="2390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868" y="2899720"/>
            <a:ext cx="4266667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Compare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54" y="2308632"/>
            <a:ext cx="3764646" cy="2899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94" y="2308632"/>
            <a:ext cx="3482751" cy="2886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658" y="1887248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Without moment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0764" y="1887248"/>
            <a:ext cx="15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With moment</a:t>
            </a:r>
          </a:p>
        </p:txBody>
      </p:sp>
    </p:spTree>
    <p:extLst>
      <p:ext uri="{BB962C8B-B14F-4D97-AF65-F5344CB8AC3E}">
        <p14:creationId xmlns:p14="http://schemas.microsoft.com/office/powerpoint/2010/main" val="101004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Spindle Mount 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7367" y="6446571"/>
            <a:ext cx="533400" cy="228600"/>
          </a:xfrm>
        </p:spPr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54606-8212-4BA0-B635-50548DF7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9" y="1328907"/>
            <a:ext cx="5918929" cy="409880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EAC9D8-90CE-40EE-AB83-DB0FA052DE29}"/>
              </a:ext>
            </a:extLst>
          </p:cNvPr>
          <p:cNvCxnSpPr/>
          <p:nvPr/>
        </p:nvCxnSpPr>
        <p:spPr>
          <a:xfrm flipV="1">
            <a:off x="3080083" y="4920915"/>
            <a:ext cx="0" cy="709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8FDA64-D1E1-4936-9848-50629BE1506B}"/>
              </a:ext>
            </a:extLst>
          </p:cNvPr>
          <p:cNvSpPr txBox="1"/>
          <p:nvPr/>
        </p:nvSpPr>
        <p:spPr>
          <a:xfrm>
            <a:off x="2278421" y="5654031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500 lb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3711036B-545E-4142-8341-4624772FF60D}"/>
              </a:ext>
            </a:extLst>
          </p:cNvPr>
          <p:cNvSpPr/>
          <p:nvPr/>
        </p:nvSpPr>
        <p:spPr>
          <a:xfrm flipV="1">
            <a:off x="2590078" y="4535905"/>
            <a:ext cx="980010" cy="24591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8F285-F379-4686-A1C1-3CF2F395CB69}"/>
              </a:ext>
            </a:extLst>
          </p:cNvPr>
          <p:cNvSpPr txBox="1"/>
          <p:nvPr/>
        </p:nvSpPr>
        <p:spPr>
          <a:xfrm>
            <a:off x="1228509" y="4818295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1300 lb-in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C8F6-2BDB-4B9B-9DC0-E386C75AAFF0}"/>
              </a:ext>
            </a:extLst>
          </p:cNvPr>
          <p:cNvSpPr txBox="1"/>
          <p:nvPr/>
        </p:nvSpPr>
        <p:spPr>
          <a:xfrm>
            <a:off x="7467653" y="478181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EB828-860E-4F3C-A516-DA0206C21BF5}"/>
              </a:ext>
            </a:extLst>
          </p:cNvPr>
          <p:cNvSpPr txBox="1"/>
          <p:nvPr/>
        </p:nvSpPr>
        <p:spPr>
          <a:xfrm>
            <a:off x="7248042" y="26745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Sliding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9E830F-B9A7-4D97-BEB6-03194731F03F}"/>
              </a:ext>
            </a:extLst>
          </p:cNvPr>
          <p:cNvCxnSpPr>
            <a:cxnSpLocks/>
          </p:cNvCxnSpPr>
          <p:nvPr/>
        </p:nvCxnSpPr>
        <p:spPr>
          <a:xfrm flipH="1" flipV="1">
            <a:off x="6721641" y="4339265"/>
            <a:ext cx="746012" cy="581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96C300-927C-46F5-B42B-9A9A07461148}"/>
              </a:ext>
            </a:extLst>
          </p:cNvPr>
          <p:cNvCxnSpPr>
            <a:cxnSpLocks/>
          </p:cNvCxnSpPr>
          <p:nvPr/>
        </p:nvCxnSpPr>
        <p:spPr>
          <a:xfrm flipH="1">
            <a:off x="6766034" y="3017547"/>
            <a:ext cx="507815" cy="724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9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6699"/>
                </a:solidFill>
              </a:rPr>
              <a:t>Spindle Mount 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7367" y="6446571"/>
            <a:ext cx="533400" cy="228600"/>
          </a:xfrm>
        </p:spPr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54606-8212-4BA0-B635-50548DF7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9" y="1328907"/>
            <a:ext cx="5918929" cy="409880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EAC9D8-90CE-40EE-AB83-DB0FA052DE29}"/>
              </a:ext>
            </a:extLst>
          </p:cNvPr>
          <p:cNvCxnSpPr/>
          <p:nvPr/>
        </p:nvCxnSpPr>
        <p:spPr>
          <a:xfrm flipV="1">
            <a:off x="3080083" y="4920915"/>
            <a:ext cx="0" cy="709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8FDA64-D1E1-4936-9848-50629BE1506B}"/>
              </a:ext>
            </a:extLst>
          </p:cNvPr>
          <p:cNvSpPr txBox="1"/>
          <p:nvPr/>
        </p:nvSpPr>
        <p:spPr>
          <a:xfrm>
            <a:off x="2278421" y="5644978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500 lb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3711036B-545E-4142-8341-4624772FF60D}"/>
              </a:ext>
            </a:extLst>
          </p:cNvPr>
          <p:cNvSpPr/>
          <p:nvPr/>
        </p:nvSpPr>
        <p:spPr>
          <a:xfrm flipV="1">
            <a:off x="2590078" y="4535905"/>
            <a:ext cx="980010" cy="24591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8F285-F379-4686-A1C1-3CF2F395CB69}"/>
              </a:ext>
            </a:extLst>
          </p:cNvPr>
          <p:cNvSpPr txBox="1"/>
          <p:nvPr/>
        </p:nvSpPr>
        <p:spPr>
          <a:xfrm>
            <a:off x="1147028" y="4709653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1300 lb-in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C8F6-2BDB-4B9B-9DC0-E386C75AAFF0}"/>
              </a:ext>
            </a:extLst>
          </p:cNvPr>
          <p:cNvSpPr txBox="1"/>
          <p:nvPr/>
        </p:nvSpPr>
        <p:spPr>
          <a:xfrm>
            <a:off x="7467653" y="478181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EB828-860E-4F3C-A516-DA0206C21BF5}"/>
              </a:ext>
            </a:extLst>
          </p:cNvPr>
          <p:cNvSpPr txBox="1"/>
          <p:nvPr/>
        </p:nvSpPr>
        <p:spPr>
          <a:xfrm>
            <a:off x="7248042" y="26745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Sliding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9E830F-B9A7-4D97-BEB6-03194731F03F}"/>
              </a:ext>
            </a:extLst>
          </p:cNvPr>
          <p:cNvCxnSpPr>
            <a:cxnSpLocks/>
          </p:cNvCxnSpPr>
          <p:nvPr/>
        </p:nvCxnSpPr>
        <p:spPr>
          <a:xfrm flipH="1" flipV="1">
            <a:off x="6721641" y="4339265"/>
            <a:ext cx="746012" cy="581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96C300-927C-46F5-B42B-9A9A07461148}"/>
              </a:ext>
            </a:extLst>
          </p:cNvPr>
          <p:cNvCxnSpPr>
            <a:cxnSpLocks/>
          </p:cNvCxnSpPr>
          <p:nvPr/>
        </p:nvCxnSpPr>
        <p:spPr>
          <a:xfrm flipH="1">
            <a:off x="6766034" y="3017547"/>
            <a:ext cx="507815" cy="724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EAC9D8-90CE-40EE-AB83-DB0FA052DE29}"/>
              </a:ext>
            </a:extLst>
          </p:cNvPr>
          <p:cNvCxnSpPr/>
          <p:nvPr/>
        </p:nvCxnSpPr>
        <p:spPr>
          <a:xfrm flipV="1">
            <a:off x="2815628" y="4472412"/>
            <a:ext cx="488887" cy="8057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8FDA64-D1E1-4936-9848-50629BE1506B}"/>
              </a:ext>
            </a:extLst>
          </p:cNvPr>
          <p:cNvSpPr txBox="1"/>
          <p:nvPr/>
        </p:nvSpPr>
        <p:spPr>
          <a:xfrm>
            <a:off x="1833293" y="5217956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300 lb</a:t>
            </a:r>
          </a:p>
        </p:txBody>
      </p:sp>
    </p:spTree>
    <p:extLst>
      <p:ext uri="{BB962C8B-B14F-4D97-AF65-F5344CB8AC3E}">
        <p14:creationId xmlns:p14="http://schemas.microsoft.com/office/powerpoint/2010/main" val="20054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827" y="2917020"/>
            <a:ext cx="816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Modeling for Topology Optimization</a:t>
            </a:r>
          </a:p>
        </p:txBody>
      </p:sp>
    </p:spTree>
    <p:extLst>
      <p:ext uri="{BB962C8B-B14F-4D97-AF65-F5344CB8AC3E}">
        <p14:creationId xmlns:p14="http://schemas.microsoft.com/office/powerpoint/2010/main" val="387284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Modeling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31877"/>
            <a:ext cx="750372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Real design problem →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TopOpt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Problem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Geometry (design space)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Material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Loads and restraints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Simulation parameters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41970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Spindle Mount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73" y="1328907"/>
            <a:ext cx="3438869" cy="45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Spindle Mount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7367" y="6446571"/>
            <a:ext cx="533400" cy="228600"/>
          </a:xfrm>
        </p:spPr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9701" y="5734143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Optimize the topology of spindle mount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54606-8212-4BA0-B635-50548DF7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25" y="1461255"/>
            <a:ext cx="5918929" cy="4098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629304-3D1D-4719-BA00-C5FAB31B7A7A}"/>
              </a:ext>
            </a:extLst>
          </p:cNvPr>
          <p:cNvSpPr txBox="1"/>
          <p:nvPr/>
        </p:nvSpPr>
        <p:spPr>
          <a:xfrm>
            <a:off x="1151063" y="5235279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Spindle clamp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2F006-4317-4643-84FA-BCDB8E0AD8FD}"/>
              </a:ext>
            </a:extLst>
          </p:cNvPr>
          <p:cNvSpPr txBox="1"/>
          <p:nvPr/>
        </p:nvSpPr>
        <p:spPr>
          <a:xfrm>
            <a:off x="5989104" y="2462065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Spindle mount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5B739-DE63-4933-ADBC-7FFDA04D366D}"/>
              </a:ext>
            </a:extLst>
          </p:cNvPr>
          <p:cNvSpPr txBox="1"/>
          <p:nvPr/>
        </p:nvSpPr>
        <p:spPr>
          <a:xfrm>
            <a:off x="2491825" y="1358338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Spindle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1CD93D-E5EE-49D6-9B7B-C65CF0B5E4DF}"/>
              </a:ext>
            </a:extLst>
          </p:cNvPr>
          <p:cNvCxnSpPr>
            <a:cxnSpLocks/>
          </p:cNvCxnSpPr>
          <p:nvPr/>
        </p:nvCxnSpPr>
        <p:spPr>
          <a:xfrm flipV="1">
            <a:off x="2491825" y="4896854"/>
            <a:ext cx="467944" cy="338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33E5A6-85CB-4A4D-A593-45F64BE12E9E}"/>
              </a:ext>
            </a:extLst>
          </p:cNvPr>
          <p:cNvCxnSpPr>
            <a:cxnSpLocks/>
          </p:cNvCxnSpPr>
          <p:nvPr/>
        </p:nvCxnSpPr>
        <p:spPr>
          <a:xfrm>
            <a:off x="2959770" y="1820003"/>
            <a:ext cx="459863" cy="626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3EA255-DFFE-4035-AC96-70B7154FB586}"/>
              </a:ext>
            </a:extLst>
          </p:cNvPr>
          <p:cNvCxnSpPr>
            <a:cxnSpLocks/>
          </p:cNvCxnSpPr>
          <p:nvPr/>
        </p:nvCxnSpPr>
        <p:spPr>
          <a:xfrm flipH="1">
            <a:off x="7062537" y="2885196"/>
            <a:ext cx="114223" cy="625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CD4ADA6-1578-4369-9A72-EBF26E0690B0}"/>
              </a:ext>
            </a:extLst>
          </p:cNvPr>
          <p:cNvSpPr/>
          <p:nvPr/>
        </p:nvSpPr>
        <p:spPr>
          <a:xfrm>
            <a:off x="5750928" y="2238754"/>
            <a:ext cx="2851663" cy="839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Spindle Mount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7367" y="6446571"/>
            <a:ext cx="533400" cy="228600"/>
          </a:xfrm>
        </p:spPr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54606-8212-4BA0-B635-50548DF7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9" y="1328907"/>
            <a:ext cx="5918929" cy="409880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EAC9D8-90CE-40EE-AB83-DB0FA052DE29}"/>
              </a:ext>
            </a:extLst>
          </p:cNvPr>
          <p:cNvCxnSpPr/>
          <p:nvPr/>
        </p:nvCxnSpPr>
        <p:spPr>
          <a:xfrm flipV="1">
            <a:off x="3080083" y="4920915"/>
            <a:ext cx="0" cy="709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8FDA64-D1E1-4936-9848-50629BE1506B}"/>
              </a:ext>
            </a:extLst>
          </p:cNvPr>
          <p:cNvSpPr txBox="1"/>
          <p:nvPr/>
        </p:nvSpPr>
        <p:spPr>
          <a:xfrm>
            <a:off x="2278421" y="5654031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500 lb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3711036B-545E-4142-8341-4624772FF60D}"/>
              </a:ext>
            </a:extLst>
          </p:cNvPr>
          <p:cNvSpPr/>
          <p:nvPr/>
        </p:nvSpPr>
        <p:spPr>
          <a:xfrm flipV="1">
            <a:off x="2590078" y="4535905"/>
            <a:ext cx="980010" cy="24591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8F285-F379-4686-A1C1-3CF2F395CB69}"/>
              </a:ext>
            </a:extLst>
          </p:cNvPr>
          <p:cNvSpPr txBox="1"/>
          <p:nvPr/>
        </p:nvSpPr>
        <p:spPr>
          <a:xfrm>
            <a:off x="1228509" y="4818295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1300 lb-in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C8F6-2BDB-4B9B-9DC0-E386C75AAFF0}"/>
              </a:ext>
            </a:extLst>
          </p:cNvPr>
          <p:cNvSpPr txBox="1"/>
          <p:nvPr/>
        </p:nvSpPr>
        <p:spPr>
          <a:xfrm>
            <a:off x="7467653" y="478181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EB828-860E-4F3C-A516-DA0206C21BF5}"/>
              </a:ext>
            </a:extLst>
          </p:cNvPr>
          <p:cNvSpPr txBox="1"/>
          <p:nvPr/>
        </p:nvSpPr>
        <p:spPr>
          <a:xfrm>
            <a:off x="7248042" y="26745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Sliding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9E830F-B9A7-4D97-BEB6-03194731F03F}"/>
              </a:ext>
            </a:extLst>
          </p:cNvPr>
          <p:cNvCxnSpPr>
            <a:cxnSpLocks/>
          </p:cNvCxnSpPr>
          <p:nvPr/>
        </p:nvCxnSpPr>
        <p:spPr>
          <a:xfrm flipH="1" flipV="1">
            <a:off x="6721641" y="4339265"/>
            <a:ext cx="746012" cy="581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96C300-927C-46F5-B42B-9A9A07461148}"/>
              </a:ext>
            </a:extLst>
          </p:cNvPr>
          <p:cNvCxnSpPr>
            <a:cxnSpLocks/>
          </p:cNvCxnSpPr>
          <p:nvPr/>
        </p:nvCxnSpPr>
        <p:spPr>
          <a:xfrm flipH="1">
            <a:off x="6766034" y="3017547"/>
            <a:ext cx="507815" cy="724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2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Spindle Mount  (Load 2)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7367" y="6446571"/>
            <a:ext cx="533400" cy="228600"/>
          </a:xfrm>
        </p:spPr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54606-8212-4BA0-B635-50548DF7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9" y="1328907"/>
            <a:ext cx="5918929" cy="409880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EAC9D8-90CE-40EE-AB83-DB0FA052DE29}"/>
              </a:ext>
            </a:extLst>
          </p:cNvPr>
          <p:cNvCxnSpPr/>
          <p:nvPr/>
        </p:nvCxnSpPr>
        <p:spPr>
          <a:xfrm flipV="1">
            <a:off x="3080083" y="4920915"/>
            <a:ext cx="0" cy="709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8FDA64-D1E1-4936-9848-50629BE1506B}"/>
              </a:ext>
            </a:extLst>
          </p:cNvPr>
          <p:cNvSpPr txBox="1"/>
          <p:nvPr/>
        </p:nvSpPr>
        <p:spPr>
          <a:xfrm>
            <a:off x="2513388" y="563077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250 lb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3711036B-545E-4142-8341-4624772FF60D}"/>
              </a:ext>
            </a:extLst>
          </p:cNvPr>
          <p:cNvSpPr/>
          <p:nvPr/>
        </p:nvSpPr>
        <p:spPr>
          <a:xfrm flipV="1">
            <a:off x="2590078" y="4535905"/>
            <a:ext cx="980010" cy="24591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8F285-F379-4686-A1C1-3CF2F395CB69}"/>
              </a:ext>
            </a:extLst>
          </p:cNvPr>
          <p:cNvSpPr txBox="1"/>
          <p:nvPr/>
        </p:nvSpPr>
        <p:spPr>
          <a:xfrm>
            <a:off x="1228509" y="4818295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3900 </a:t>
            </a:r>
            <a:r>
              <a:rPr lang="en-US" sz="2400" b="1" dirty="0"/>
              <a:t>lb-in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C8F6-2BDB-4B9B-9DC0-E386C75AAFF0}"/>
              </a:ext>
            </a:extLst>
          </p:cNvPr>
          <p:cNvSpPr txBox="1"/>
          <p:nvPr/>
        </p:nvSpPr>
        <p:spPr>
          <a:xfrm>
            <a:off x="7432099" y="478181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EB828-860E-4F3C-A516-DA0206C21BF5}"/>
              </a:ext>
            </a:extLst>
          </p:cNvPr>
          <p:cNvSpPr txBox="1"/>
          <p:nvPr/>
        </p:nvSpPr>
        <p:spPr>
          <a:xfrm>
            <a:off x="7212488" y="26745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Sliding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9E830F-B9A7-4D97-BEB6-03194731F03F}"/>
              </a:ext>
            </a:extLst>
          </p:cNvPr>
          <p:cNvCxnSpPr>
            <a:cxnSpLocks/>
          </p:cNvCxnSpPr>
          <p:nvPr/>
        </p:nvCxnSpPr>
        <p:spPr>
          <a:xfrm flipH="1" flipV="1">
            <a:off x="6721641" y="4339265"/>
            <a:ext cx="746012" cy="581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96C300-927C-46F5-B42B-9A9A07461148}"/>
              </a:ext>
            </a:extLst>
          </p:cNvPr>
          <p:cNvCxnSpPr>
            <a:cxnSpLocks/>
          </p:cNvCxnSpPr>
          <p:nvPr/>
        </p:nvCxnSpPr>
        <p:spPr>
          <a:xfrm flipH="1">
            <a:off x="6766034" y="3017547"/>
            <a:ext cx="507815" cy="724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6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Questions?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7393" y="1547246"/>
            <a:ext cx="2004075" cy="1845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Design space?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Mountings?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Material?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72" y="3518003"/>
            <a:ext cx="2304762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>
                <a:solidFill>
                  <a:srgbClr val="006699"/>
                </a:solidFill>
              </a:rPr>
              <a:t>Loads?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74159"/>
      </p:ext>
    </p:extLst>
  </p:cSld>
  <p:clrMapOvr>
    <a:masterClrMapping/>
  </p:clrMapOvr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14093</TotalTime>
  <Words>138</Words>
  <Application>Microsoft Office PowerPoint</Application>
  <PresentationFormat>On-screen Show (4:3)</PresentationFormat>
  <Paragraphs>73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</cp:lastModifiedBy>
  <cp:revision>3186</cp:revision>
  <cp:lastPrinted>2015-10-05T14:36:18Z</cp:lastPrinted>
  <dcterms:created xsi:type="dcterms:W3CDTF">2007-07-12T22:43:05Z</dcterms:created>
  <dcterms:modified xsi:type="dcterms:W3CDTF">2019-08-15T03:44:35Z</dcterms:modified>
</cp:coreProperties>
</file>